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  <p:sldMasterId id="2147483771" r:id="rId2"/>
  </p:sldMasterIdLst>
  <p:sldIdLst>
    <p:sldId id="256" r:id="rId3"/>
    <p:sldId id="272" r:id="rId4"/>
    <p:sldId id="270" r:id="rId5"/>
    <p:sldId id="258" r:id="rId6"/>
    <p:sldId id="271" r:id="rId7"/>
    <p:sldId id="259" r:id="rId8"/>
    <p:sldId id="260" r:id="rId9"/>
    <p:sldId id="261" r:id="rId10"/>
    <p:sldId id="262" r:id="rId11"/>
    <p:sldId id="264" r:id="rId12"/>
    <p:sldId id="263" r:id="rId13"/>
    <p:sldId id="265" r:id="rId14"/>
    <p:sldId id="274" r:id="rId15"/>
    <p:sldId id="276" r:id="rId16"/>
    <p:sldId id="266" r:id="rId17"/>
    <p:sldId id="26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9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1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4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83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08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07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51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76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0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09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96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48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5169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566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289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48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418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2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4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2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5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84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4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4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2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8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6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DC334-84C6-4C6D-922C-365B3E10D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368" y="1510017"/>
            <a:ext cx="9605394" cy="2701255"/>
          </a:xfrm>
        </p:spPr>
        <p:txBody>
          <a:bodyPr>
            <a:noAutofit/>
          </a:bodyPr>
          <a:lstStyle/>
          <a:p>
            <a:pPr algn="r"/>
            <a:r>
              <a:rPr lang="ca-ES" sz="3600" dirty="0">
                <a:latin typeface="Verdana Pro" panose="020B0604020202020204" pitchFamily="34" charset="0"/>
              </a:rPr>
              <a:t>Anàlisis de la relació entre les emissions de gasos hivernacle i l'augment de la temperatura mitjançant algoritmes i tecnologies de Big Data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1FCE54-2284-4B03-B780-2E3504568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2931" y="4409530"/>
            <a:ext cx="3386386" cy="573018"/>
          </a:xfrm>
        </p:spPr>
        <p:txBody>
          <a:bodyPr>
            <a:normAutofit fontScale="92500"/>
          </a:bodyPr>
          <a:lstStyle/>
          <a:p>
            <a:pPr algn="r"/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Miquel Freixes </a:t>
            </a:r>
            <a:r>
              <a:rPr lang="ca-E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Faya</a:t>
            </a:r>
            <a:endParaRPr lang="ca-E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2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CB6ED-1955-4280-A72B-79E91170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Support</a:t>
            </a:r>
            <a:r>
              <a:rPr lang="ca-ES" dirty="0"/>
              <a:t> Vector Machines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E5FFE0-1081-4FAC-A254-03E32256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7" y="1905000"/>
            <a:ext cx="4887007" cy="392484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6121E19-4B7D-4517-A380-B1CB0494F015}"/>
              </a:ext>
            </a:extLst>
          </p:cNvPr>
          <p:cNvSpPr txBox="1"/>
          <p:nvPr/>
        </p:nvSpPr>
        <p:spPr>
          <a:xfrm>
            <a:off x="2491530" y="1543574"/>
            <a:ext cx="45572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Defineix una funció f(x) amb una desviació mínima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Busca hiperplans amb X dimensions amb distància màxima als punts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Paràmetres: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endParaRPr lang="ca-E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b="1" dirty="0">
                <a:latin typeface="Arial" panose="020B0604020202020204" pitchFamily="34" charset="0"/>
                <a:cs typeface="Arial" panose="020B0604020202020204" pitchFamily="34" charset="0"/>
              </a:rPr>
              <a:t>Gamma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90728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573A9-12EE-43E0-9999-81D86299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Random</a:t>
            </a:r>
            <a:r>
              <a:rPr lang="ca-ES" dirty="0"/>
              <a:t> Forest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F9D799-1B96-41E8-B13E-8307A099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326" y="3208475"/>
            <a:ext cx="7295372" cy="339537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DF45B5F6-7325-472E-9DFB-8B5EB7ABF59E}"/>
              </a:ext>
            </a:extLst>
          </p:cNvPr>
          <p:cNvSpPr txBox="1"/>
          <p:nvPr/>
        </p:nvSpPr>
        <p:spPr>
          <a:xfrm>
            <a:off x="2239861" y="1393265"/>
            <a:ext cx="544445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Algoritme molt utilitzat en l’actualitat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Molts algorismes simples funcionen millor que un de sol.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Crea arbres de decisió i els combina amb un algoritme com el </a:t>
            </a:r>
            <a:r>
              <a:rPr lang="ca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Bagging</a:t>
            </a:r>
            <a:endParaRPr lang="ca-E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Paràmetres: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N_estimators</a:t>
            </a:r>
            <a:endParaRPr lang="ca-E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71598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9A1BF-9150-4516-BF75-33E0923D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Xarxes Neuronals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902891-AC44-49B5-8AFA-D00024E2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7" y="1546836"/>
            <a:ext cx="4133364" cy="437814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2A9F4EBC-747F-4D32-9A25-49EB3F0695FF}"/>
              </a:ext>
            </a:extLst>
          </p:cNvPr>
          <p:cNvSpPr txBox="1"/>
          <p:nvPr/>
        </p:nvSpPr>
        <p:spPr>
          <a:xfrm>
            <a:off x="2407640" y="1744910"/>
            <a:ext cx="44377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Algoritme més prometedor actualment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Versatilitat, escalabilitat i gran potència de còmput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i="1" dirty="0">
                <a:latin typeface="Arial" panose="020B0604020202020204" pitchFamily="34" charset="0"/>
                <a:cs typeface="Arial" panose="020B0604020202020204" pitchFamily="34" charset="0"/>
              </a:rPr>
              <a:t>Multi </a:t>
            </a:r>
            <a:r>
              <a:rPr lang="ca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Layer</a:t>
            </a:r>
            <a:r>
              <a:rPr lang="ca-E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Perceptron</a:t>
            </a:r>
            <a:endParaRPr lang="ca-E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Gran quantitat d’híper-paràmetres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Activation</a:t>
            </a:r>
            <a:endParaRPr lang="ca-E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Batch_size</a:t>
            </a:r>
            <a:endParaRPr lang="ca-E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Epochs</a:t>
            </a:r>
            <a:endParaRPr lang="ca-ES" sz="20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31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573A9-12EE-43E0-9999-81D86299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Anàlisis de resultats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82C98FA-74B9-418A-AC16-998C6FEF9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85" y="1676400"/>
            <a:ext cx="4338025" cy="371114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4E211F-F00C-42FD-B7BA-9C3E26286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733" y="1676399"/>
            <a:ext cx="4343227" cy="371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8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573A9-12EE-43E0-9999-81D86299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Anàlisis de resultats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4BF3A1D-5A26-4578-A5FA-CF65E150D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735" y="1674932"/>
            <a:ext cx="4338025" cy="37165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BFD231B-05A7-46E0-80AB-B908F2024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713" y="1674932"/>
            <a:ext cx="4339074" cy="371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973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573A9-12EE-43E0-9999-81D86299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Anàlisis de resultats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0A74DA-CAD6-44BC-9959-D346C327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2004970"/>
            <a:ext cx="4060866" cy="294803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FD792DF-D83A-4FA7-90D7-DBC6A7992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69" y="1535508"/>
            <a:ext cx="4424523" cy="37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65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CB6ED-1955-4280-A72B-79E91170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Conclusions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DB347BF-BB8C-45BA-AE26-6A35BB492C4B}"/>
              </a:ext>
            </a:extLst>
          </p:cNvPr>
          <p:cNvSpPr txBox="1"/>
          <p:nvPr/>
        </p:nvSpPr>
        <p:spPr>
          <a:xfrm>
            <a:off x="2592924" y="1524909"/>
            <a:ext cx="78003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Resultats dels algoritmes per sobre del esperat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Relació entre les emissions de gasos i les temperatures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Aportacions: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Conjunt de dades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Comparativa algoritmes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Evidències relació contaminació i canvi climàtic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Treball futur: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Centrar-se en xarxes neuronals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Treballs sobre canvi climàtic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5796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CB6ED-1955-4280-A72B-79E91170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293" y="2348524"/>
            <a:ext cx="7221414" cy="2160951"/>
          </a:xfrm>
        </p:spPr>
        <p:txBody>
          <a:bodyPr>
            <a:noAutofit/>
          </a:bodyPr>
          <a:lstStyle/>
          <a:p>
            <a:pPr algn="ctr"/>
            <a:r>
              <a:rPr lang="ca-ES" sz="6600" dirty="0"/>
              <a:t>Gràcies per la vostra atenció</a:t>
            </a:r>
          </a:p>
        </p:txBody>
      </p:sp>
    </p:spTree>
    <p:extLst>
      <p:ext uri="{BB962C8B-B14F-4D97-AF65-F5344CB8AC3E}">
        <p14:creationId xmlns:p14="http://schemas.microsoft.com/office/powerpoint/2010/main" val="321689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33218-C225-4764-86D5-2A11631E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Canvi Climàtic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3FD634-B73B-4E64-A052-AF85F9116570}"/>
              </a:ext>
            </a:extLst>
          </p:cNvPr>
          <p:cNvSpPr txBox="1"/>
          <p:nvPr/>
        </p:nvSpPr>
        <p:spPr>
          <a:xfrm>
            <a:off x="2005695" y="1536681"/>
            <a:ext cx="563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Augment de la temperatura de la </a:t>
            </a: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Terra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Principal causa: Contaminació causada per l’ésser humà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Efectes catastròfics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Augment del nivell del mar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Desaparició dels pols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Desertització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A18539-F80C-4566-AF63-9C1F185C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97" y="2463799"/>
            <a:ext cx="3556415" cy="28575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1A72CA-DFD0-44D5-8E8B-3A1FB238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261" y="2463799"/>
            <a:ext cx="3551251" cy="28575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9B33BFD-0D55-498A-8E8B-A22031B358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54"/>
          <a:stretch/>
        </p:blipFill>
        <p:spPr>
          <a:xfrm>
            <a:off x="7634754" y="2463798"/>
            <a:ext cx="3869857" cy="28575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285FA8F-007F-4B4F-918F-0B97A57C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748" y="2463797"/>
            <a:ext cx="3847867" cy="28575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C86D121-C2A6-41B1-B5CF-4C8C8F5D11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19"/>
          <a:stretch/>
        </p:blipFill>
        <p:spPr>
          <a:xfrm>
            <a:off x="7350084" y="2463796"/>
            <a:ext cx="4154527" cy="29820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2293E6-1568-4DE6-BA0A-967425C3A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9778" y="2444752"/>
            <a:ext cx="4143051" cy="298201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D57F38E-7DD3-40A3-8F0B-665A014F27DA}"/>
              </a:ext>
            </a:extLst>
          </p:cNvPr>
          <p:cNvSpPr txBox="1"/>
          <p:nvPr/>
        </p:nvSpPr>
        <p:spPr>
          <a:xfrm>
            <a:off x="9249510" y="5469098"/>
            <a:ext cx="2779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79093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33218-C225-4764-86D5-2A11631E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Objectius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36F76E-A967-4672-B998-7FAB23F5CE7C}"/>
              </a:ext>
            </a:extLst>
          </p:cNvPr>
          <p:cNvSpPr txBox="1"/>
          <p:nvPr/>
        </p:nvSpPr>
        <p:spPr>
          <a:xfrm>
            <a:off x="2521888" y="1589350"/>
            <a:ext cx="831349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Crear un conjunt de dades que relacioni els països amb les seves temperatures i les seves emissions a partir de dades extretes de fonts fiables i lliures de drets.</a:t>
            </a:r>
          </a:p>
          <a:p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Analitzar quins són els algorismes de ML més utilitzats actualment en problemes de regressió i implementar-los correctament.</a:t>
            </a:r>
          </a:p>
          <a:p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Trobar la millor configuració de cada un d'ells aplicant mètodes utilitzats en Big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Poder determinar el millor algorisme dels diversos seleccionats. </a:t>
            </a:r>
          </a:p>
        </p:txBody>
      </p:sp>
    </p:spTree>
    <p:extLst>
      <p:ext uri="{BB962C8B-B14F-4D97-AF65-F5344CB8AC3E}">
        <p14:creationId xmlns:p14="http://schemas.microsoft.com/office/powerpoint/2010/main" val="179150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350B2-D47F-44AC-A3FD-37F738241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657562"/>
          </a:xfrm>
        </p:spPr>
        <p:txBody>
          <a:bodyPr/>
          <a:lstStyle/>
          <a:p>
            <a:r>
              <a:rPr lang="ca-ES" dirty="0"/>
              <a:t>Conjunt de dades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EC2C144-9F92-419B-A8FC-E43D50C49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70030"/>
              </p:ext>
            </p:extLst>
          </p:nvPr>
        </p:nvGraphicFramePr>
        <p:xfrm>
          <a:off x="2254207" y="1516884"/>
          <a:ext cx="8128000" cy="227076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848010">
                  <a:extLst>
                    <a:ext uri="{9D8B030D-6E8A-4147-A177-3AD203B41FA5}">
                      <a16:colId xmlns:a16="http://schemas.microsoft.com/office/drawing/2014/main" val="889901745"/>
                    </a:ext>
                  </a:extLst>
                </a:gridCol>
                <a:gridCol w="1350627">
                  <a:extLst>
                    <a:ext uri="{9D8B030D-6E8A-4147-A177-3AD203B41FA5}">
                      <a16:colId xmlns:a16="http://schemas.microsoft.com/office/drawing/2014/main" val="2032967275"/>
                    </a:ext>
                  </a:extLst>
                </a:gridCol>
                <a:gridCol w="2072081">
                  <a:extLst>
                    <a:ext uri="{9D8B030D-6E8A-4147-A177-3AD203B41FA5}">
                      <a16:colId xmlns:a16="http://schemas.microsoft.com/office/drawing/2014/main" val="521298499"/>
                    </a:ext>
                  </a:extLst>
                </a:gridCol>
                <a:gridCol w="2857282">
                  <a:extLst>
                    <a:ext uri="{9D8B030D-6E8A-4147-A177-3AD203B41FA5}">
                      <a16:colId xmlns:a16="http://schemas.microsoft.com/office/drawing/2014/main" val="290331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96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  <a:endParaRPr lang="ca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DD-MM-YYYY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Primer dia de cada 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16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Temperatura Mitjana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  <a:endParaRPr lang="ca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Temperatura amb una confiança del 95%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06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País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endParaRPr lang="ca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Bèlgica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 de cada país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252774"/>
                  </a:ext>
                </a:extLst>
              </a:tr>
              <a:tr h="211155">
                <a:tc>
                  <a:txBody>
                    <a:bodyPr/>
                    <a:lstStyle/>
                    <a:p>
                      <a:r>
                        <a:rPr lang="ca-E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Incertessa</a:t>
                      </a:r>
                      <a:endParaRPr lang="ca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  <a:endParaRPr lang="ca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Error del 5% de la temperatura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10572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50E23B9-5BAF-4AB9-BB71-3DE765A26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056471"/>
              </p:ext>
            </p:extLst>
          </p:nvPr>
        </p:nvGraphicFramePr>
        <p:xfrm>
          <a:off x="2254207" y="4144776"/>
          <a:ext cx="8128000" cy="212344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848010">
                  <a:extLst>
                    <a:ext uri="{9D8B030D-6E8A-4147-A177-3AD203B41FA5}">
                      <a16:colId xmlns:a16="http://schemas.microsoft.com/office/drawing/2014/main" val="2965577426"/>
                    </a:ext>
                  </a:extLst>
                </a:gridCol>
                <a:gridCol w="1342238">
                  <a:extLst>
                    <a:ext uri="{9D8B030D-6E8A-4147-A177-3AD203B41FA5}">
                      <a16:colId xmlns:a16="http://schemas.microsoft.com/office/drawing/2014/main" val="2954808278"/>
                    </a:ext>
                  </a:extLst>
                </a:gridCol>
                <a:gridCol w="2080470">
                  <a:extLst>
                    <a:ext uri="{9D8B030D-6E8A-4147-A177-3AD203B41FA5}">
                      <a16:colId xmlns:a16="http://schemas.microsoft.com/office/drawing/2014/main" val="1600314986"/>
                    </a:ext>
                  </a:extLst>
                </a:gridCol>
                <a:gridCol w="2857282">
                  <a:extLst>
                    <a:ext uri="{9D8B030D-6E8A-4147-A177-3AD203B41FA5}">
                      <a16:colId xmlns:a16="http://schemas.microsoft.com/office/drawing/2014/main" val="22168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Exemple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Significat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59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País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endParaRPr lang="ca-E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Bèlgica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Nom de cada país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65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  <a:endParaRPr lang="ca-E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Any de </a:t>
                      </a:r>
                      <a:r>
                        <a:rPr lang="ca-E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l’emisió</a:t>
                      </a:r>
                      <a:endParaRPr lang="ca-E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31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Float</a:t>
                      </a:r>
                      <a:endParaRPr lang="ca-E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393126.946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Mitjana de Kilotones produïdes en un 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497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Categoria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String</a:t>
                      </a:r>
                      <a:endParaRPr lang="ca-E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Co2_lulucf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Tipus de gas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357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8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350B2-D47F-44AC-A3FD-37F73824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Conjunt de dades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7196FA-9AE2-4446-B126-3CC137B5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24" y="1905000"/>
            <a:ext cx="3846325" cy="3562831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7B7691D-F895-440A-87BF-FC93C0A76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01604"/>
              </p:ext>
            </p:extLst>
          </p:nvPr>
        </p:nvGraphicFramePr>
        <p:xfrm>
          <a:off x="7423378" y="2462245"/>
          <a:ext cx="3421236" cy="244834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710618">
                  <a:extLst>
                    <a:ext uri="{9D8B030D-6E8A-4147-A177-3AD203B41FA5}">
                      <a16:colId xmlns:a16="http://schemas.microsoft.com/office/drawing/2014/main" val="783170121"/>
                    </a:ext>
                  </a:extLst>
                </a:gridCol>
                <a:gridCol w="1710618">
                  <a:extLst>
                    <a:ext uri="{9D8B030D-6E8A-4147-A177-3AD203B41FA5}">
                      <a16:colId xmlns:a16="http://schemas.microsoft.com/office/drawing/2014/main" val="3333113380"/>
                    </a:ext>
                  </a:extLst>
                </a:gridCol>
              </a:tblGrid>
              <a:tr h="489668">
                <a:tc>
                  <a:txBody>
                    <a:bodyPr/>
                    <a:lstStyle/>
                    <a:p>
                      <a:r>
                        <a:rPr lang="ca-ES" dirty="0"/>
                        <a:t>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 err="1"/>
                        <a:t>Kt</a:t>
                      </a:r>
                      <a:r>
                        <a:rPr lang="ca-ES" dirty="0"/>
                        <a:t> per any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0331456"/>
                  </a:ext>
                </a:extLst>
              </a:tr>
              <a:tr h="489668">
                <a:tc>
                  <a:txBody>
                    <a:bodyPr/>
                    <a:lstStyle/>
                    <a:p>
                      <a:r>
                        <a:rPr lang="ca-ES" dirty="0"/>
                        <a:t>2012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100931.59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505880"/>
                  </a:ext>
                </a:extLst>
              </a:tr>
              <a:tr h="489668">
                <a:tc>
                  <a:txBody>
                    <a:bodyPr/>
                    <a:lstStyle/>
                    <a:p>
                      <a:r>
                        <a:rPr lang="ca-ES" dirty="0"/>
                        <a:t>2011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104945.71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74175"/>
                  </a:ext>
                </a:extLst>
              </a:tr>
              <a:tr h="489668">
                <a:tc>
                  <a:txBody>
                    <a:bodyPr/>
                    <a:lstStyle/>
                    <a:p>
                      <a:r>
                        <a:rPr lang="ca-ES" dirty="0"/>
                        <a:t>2010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114155.38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7722655"/>
                  </a:ext>
                </a:extLst>
              </a:tr>
              <a:tr h="489668">
                <a:tc>
                  <a:txBody>
                    <a:bodyPr/>
                    <a:lstStyle/>
                    <a:p>
                      <a:r>
                        <a:rPr lang="ca-ES" dirty="0"/>
                        <a:t>2009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ca-ES" dirty="0"/>
                        <a:t>107282.54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0314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92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0F56E-5CBA-4AA1-8C86-B855257E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Eines de </a:t>
            </a:r>
            <a:r>
              <a:rPr lang="ca-ES" dirty="0" err="1"/>
              <a:t>preprocessament</a:t>
            </a:r>
            <a:endParaRPr lang="ca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A62AB6-6801-487E-9A5D-6723B0FACA56}"/>
              </a:ext>
            </a:extLst>
          </p:cNvPr>
          <p:cNvSpPr txBox="1"/>
          <p:nvPr/>
        </p:nvSpPr>
        <p:spPr>
          <a:xfrm>
            <a:off x="2592924" y="1810871"/>
            <a:ext cx="52692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Entorn derivat de projectes com </a:t>
            </a: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Apache</a:t>
            </a: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Obtenir anàlisis eficaços en entorns distribuïts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Treballa en memòria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Pandas</a:t>
            </a: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Llibreria de codi obert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Estructures flexibles i ràpides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Treballa a partir de </a:t>
            </a: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DataFrames</a:t>
            </a: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A8B842-9335-42F7-8008-641D09E41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210" y="1910761"/>
            <a:ext cx="2124371" cy="117173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896FB94-A6F7-4C43-AA4C-4F7A9EBC1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888" y="4561158"/>
            <a:ext cx="3734723" cy="77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3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799CB-EE8D-45AE-B8FE-01350DB8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Pre</a:t>
            </a:r>
            <a:r>
              <a:rPr lang="ca-ES" dirty="0"/>
              <a:t>-Processament de dades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30D2C85-72DE-4DC7-B75D-F97A44941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60985"/>
              </p:ext>
            </p:extLst>
          </p:nvPr>
        </p:nvGraphicFramePr>
        <p:xfrm>
          <a:off x="7048767" y="2758141"/>
          <a:ext cx="4110736" cy="18288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027684">
                  <a:extLst>
                    <a:ext uri="{9D8B030D-6E8A-4147-A177-3AD203B41FA5}">
                      <a16:colId xmlns:a16="http://schemas.microsoft.com/office/drawing/2014/main" val="889901745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2032967275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521298499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2903314184"/>
                    </a:ext>
                  </a:extLst>
                </a:gridCol>
              </a:tblGrid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969369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169520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062647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252774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10572"/>
                  </a:ext>
                </a:extLst>
              </a:tr>
            </a:tbl>
          </a:graphicData>
        </a:graphic>
      </p:graphicFrame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DADDDA7-82E0-495D-A4C1-5F2C29155104}"/>
              </a:ext>
            </a:extLst>
          </p:cNvPr>
          <p:cNvCxnSpPr/>
          <p:nvPr/>
        </p:nvCxnSpPr>
        <p:spPr>
          <a:xfrm>
            <a:off x="6364943" y="2259106"/>
            <a:ext cx="683824" cy="573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69A95CD-93D8-47A2-8591-366B501C94BA}"/>
              </a:ext>
            </a:extLst>
          </p:cNvPr>
          <p:cNvCxnSpPr/>
          <p:nvPr/>
        </p:nvCxnSpPr>
        <p:spPr>
          <a:xfrm flipV="1">
            <a:off x="6364943" y="4586941"/>
            <a:ext cx="683824" cy="5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n 9">
            <a:extLst>
              <a:ext uri="{FF2B5EF4-FFF2-40B4-BE49-F238E27FC236}">
                <a16:creationId xmlns:a16="http://schemas.microsoft.com/office/drawing/2014/main" id="{99C30832-C360-44DF-8448-3643E88EC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409" y="1550240"/>
            <a:ext cx="4612534" cy="13312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88342AE-6F99-4656-A248-183986551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997" y="4586941"/>
            <a:ext cx="4969357" cy="133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8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14991-51C3-410A-89F1-51C07C70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Entrenament d’algorismes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276F67-DBA6-4B3C-A634-A0EB07714C92}"/>
              </a:ext>
            </a:extLst>
          </p:cNvPr>
          <p:cNvSpPr txBox="1"/>
          <p:nvPr/>
        </p:nvSpPr>
        <p:spPr>
          <a:xfrm>
            <a:off x="2519082" y="1905000"/>
            <a:ext cx="8534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Fàcil d’utilitzar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Gran varietat d’algoritmes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Treballa sobre </a:t>
            </a: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Entrenament Xarxes Neuronals i </a:t>
            </a:r>
            <a:r>
              <a:rPr lang="ca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ca-E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endParaRPr lang="ca-E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Tècniques: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SearchCV</a:t>
            </a: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Randomized</a:t>
            </a:r>
            <a:r>
              <a:rPr lang="ca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ca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SearchCV</a:t>
            </a:r>
            <a:endParaRPr lang="ca-E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07DA5C-9889-4C50-998C-616B508AE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75" y="1518783"/>
            <a:ext cx="3962336" cy="191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6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10266-1A11-4494-BBD9-863CB069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Arbres de Decisió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1E031E-4A84-403E-8EF4-72C1E06D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9812" y="2677395"/>
            <a:ext cx="6324600" cy="280987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446E33B-DA05-4E18-BBBA-593E632DC865}"/>
              </a:ext>
            </a:extLst>
          </p:cNvPr>
          <p:cNvSpPr txBox="1"/>
          <p:nvPr/>
        </p:nvSpPr>
        <p:spPr>
          <a:xfrm>
            <a:off x="2592924" y="1820411"/>
            <a:ext cx="44202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Models predictius no linears per fer tasques de regressió o classificació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Arbres binaris on es formulen preguntes de si o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>
                <a:latin typeface="Arial" panose="020B0604020202020204" pitchFamily="34" charset="0"/>
                <a:cs typeface="Arial" panose="020B0604020202020204" pitchFamily="34" charset="0"/>
              </a:rPr>
              <a:t>Paràmetres editables: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b="1" dirty="0">
                <a:latin typeface="Arial" panose="020B0604020202020204" pitchFamily="34" charset="0"/>
                <a:cs typeface="Arial" panose="020B0604020202020204" pitchFamily="34" charset="0"/>
              </a:rPr>
              <a:t>Màxima profunditat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b="1" dirty="0">
                <a:latin typeface="Arial" panose="020B0604020202020204" pitchFamily="34" charset="0"/>
                <a:cs typeface="Arial" panose="020B0604020202020204" pitchFamily="34" charset="0"/>
              </a:rPr>
              <a:t>Màxim nº de fulles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29702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845</TotalTime>
  <Words>459</Words>
  <Application>Microsoft Office PowerPoint</Application>
  <PresentationFormat>Panorámica</PresentationFormat>
  <Paragraphs>149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Verdana Pro</vt:lpstr>
      <vt:lpstr>Wingdings 2</vt:lpstr>
      <vt:lpstr>Wingdings 3</vt:lpstr>
      <vt:lpstr>HDOfficeLightV0</vt:lpstr>
      <vt:lpstr>Espiral</vt:lpstr>
      <vt:lpstr>Anàlisis de la relació entre les emissions de gasos hivernacle i l'augment de la temperatura mitjançant algoritmes i tecnologies de Big Data</vt:lpstr>
      <vt:lpstr>Canvi Climàtic</vt:lpstr>
      <vt:lpstr>Objectius</vt:lpstr>
      <vt:lpstr>Conjunt de dades</vt:lpstr>
      <vt:lpstr>Conjunt de dades</vt:lpstr>
      <vt:lpstr>Eines de preprocessament</vt:lpstr>
      <vt:lpstr>Pre-Processament de dades</vt:lpstr>
      <vt:lpstr>Entrenament d’algorismes</vt:lpstr>
      <vt:lpstr>Arbres de Decisió</vt:lpstr>
      <vt:lpstr>Support Vector Machines</vt:lpstr>
      <vt:lpstr>Random Forest</vt:lpstr>
      <vt:lpstr>Xarxes Neuronals</vt:lpstr>
      <vt:lpstr>Anàlisis de resultats</vt:lpstr>
      <vt:lpstr>Anàlisis de resultats</vt:lpstr>
      <vt:lpstr>Anàlisis de resultats</vt:lpstr>
      <vt:lpstr>Conclusions</vt:lpstr>
      <vt:lpstr>Gràcies per la vostra atenció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Anàlisis de la relació entre les emissions de gasos hivernacle i l'augment de la temperatura mitjançant algoritmes i tecnologies de Big Data</dc:title>
  <dc:creator>miquel freixes</dc:creator>
  <cp:lastModifiedBy>miquel freixes</cp:lastModifiedBy>
  <cp:revision>23</cp:revision>
  <dcterms:created xsi:type="dcterms:W3CDTF">2019-02-05T15:27:12Z</dcterms:created>
  <dcterms:modified xsi:type="dcterms:W3CDTF">2019-02-10T22:44:00Z</dcterms:modified>
</cp:coreProperties>
</file>